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24384000" cy="13716000"/>
  <p:notesSz cx="6858000" cy="9144000"/>
  <p:embeddedFontLst>
    <p:embeddedFont>
      <p:font typeface="Pretendard Bold" panose="020B0600000101010101" charset="-127"/>
      <p:bold r:id="rId17"/>
    </p:embeddedFont>
    <p:embeddedFont>
      <p:font typeface="Pretendard Medium" panose="020B0600000101010101" charset="-127"/>
      <p:bold r:id="rId18"/>
    </p:embeddedFont>
    <p:embeddedFont>
      <p:font typeface="Pretendard Regular" panose="020B0600000101010101" charset="-127"/>
      <p:regular r:id="rId19"/>
    </p:embeddedFont>
    <p:embeddedFont>
      <p:font typeface="Pretendard SemiBold" panose="020B0600000101010101" charset="-127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94622" autoAdjust="0"/>
  </p:normalViewPr>
  <p:slideViewPr>
    <p:cSldViewPr>
      <p:cViewPr varScale="1">
        <p:scale>
          <a:sx n="54" d="100"/>
          <a:sy n="54" d="100"/>
        </p:scale>
        <p:origin x="912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22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413000" y="8470900"/>
            <a:ext cx="10426700" cy="711200"/>
          </a:xfrm>
          <a:prstGeom prst="rect">
            <a:avLst/>
          </a:prstGeom>
        </p:spPr>
        <p:txBody>
          <a:bodyPr lIns="0" tIns="50799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피부타입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및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사용자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맞춤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자동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추천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서비스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413000" y="11315700"/>
            <a:ext cx="5727700" cy="965200"/>
          </a:xfrm>
          <a:prstGeom prst="rect">
            <a:avLst/>
          </a:prstGeom>
        </p:spPr>
        <p:txBody>
          <a:bodyPr lIns="0" tIns="3431" rIns="0" bIns="0" rtlCol="0" anchor="t"/>
          <a:lstStyle/>
          <a:p>
            <a:pPr lvl="0" algn="l">
              <a:lnSpc>
                <a:spcPct val="114538"/>
              </a:lnSpc>
            </a:pP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2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조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 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윤태현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, 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전익환</a:t>
            </a:r>
          </a:p>
          <a:p>
            <a:pPr lvl="0" algn="l">
              <a:lnSpc>
                <a:spcPct val="114538"/>
              </a:lnSpc>
            </a:pP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보고일시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. 2025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년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 10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월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 16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일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120100" y="12661900"/>
            <a:ext cx="2489200" cy="355600"/>
          </a:xfrm>
          <a:prstGeom prst="rect">
            <a:avLst/>
          </a:prstGeom>
        </p:spPr>
        <p:txBody>
          <a:bodyPr lIns="0" tIns="12700" rIns="0" bIns="0" rtlCol="0" anchor="t"/>
          <a:lstStyle/>
          <a:p>
            <a:pPr lvl="0" algn="r">
              <a:lnSpc>
                <a:spcPct val="107899"/>
              </a:lnSpc>
            </a:pPr>
            <a:r>
              <a:rPr lang="en" sz="2000" b="0" i="0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48400" y="762000"/>
            <a:ext cx="2120900" cy="14859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413000" y="4191000"/>
            <a:ext cx="14058900" cy="4762500"/>
          </a:xfrm>
          <a:prstGeom prst="rect">
            <a:avLst/>
          </a:prstGeom>
        </p:spPr>
        <p:txBody>
          <a:bodyPr lIns="0" tIns="253994" rIns="0" bIns="0" rtlCol="0" anchor="t"/>
          <a:lstStyle/>
          <a:p>
            <a:pPr lvl="0" algn="l">
              <a:lnSpc>
                <a:spcPct val="91299"/>
              </a:lnSpc>
            </a:pPr>
            <a:r>
              <a:rPr lang="en" sz="13333" b="0" i="0" u="none" strike="noStrike">
                <a:solidFill>
                  <a:srgbClr val="180D0A"/>
                </a:solidFill>
                <a:ea typeface="Pretendard SemiBold"/>
              </a:rPr>
              <a:t>빅데이터</a:t>
            </a:r>
          </a:p>
          <a:p>
            <a:pPr lvl="0" algn="l">
              <a:lnSpc>
                <a:spcPct val="91299"/>
              </a:lnSpc>
            </a:pPr>
            <a:r>
              <a:rPr lang="ko-KR" sz="13333" b="0" i="0" u="none" strike="noStrike">
                <a:solidFill>
                  <a:srgbClr val="2C2C2C"/>
                </a:solidFill>
                <a:ea typeface="Pretendard SemiBold"/>
              </a:rPr>
              <a:t>운용</a:t>
            </a:r>
            <a:r>
              <a:rPr lang="en-US" sz="13333" b="0" i="0" u="none" strike="noStrike">
                <a:solidFill>
                  <a:srgbClr val="2C2C2C"/>
                </a:solidFill>
                <a:latin typeface="Pretendard SemiBold"/>
              </a:rPr>
              <a:t> </a:t>
            </a:r>
            <a:r>
              <a:rPr lang="ko-KR" sz="13333" b="0" i="0" u="none" strike="noStrike">
                <a:solidFill>
                  <a:srgbClr val="2C2C2C"/>
                </a:solidFill>
                <a:ea typeface="Pretendard SemiBold"/>
              </a:rPr>
              <a:t>기획</a:t>
            </a:r>
            <a:r>
              <a:rPr lang="en-US" sz="13333" b="0" i="0" u="none" strike="noStrike">
                <a:solidFill>
                  <a:srgbClr val="2C2C2C"/>
                </a:solidFill>
                <a:latin typeface="Pretendard SemiBold"/>
              </a:rPr>
              <a:t> </a:t>
            </a:r>
            <a:r>
              <a:rPr lang="ko-KR" sz="13333" b="0" i="0" u="none" strike="noStrike">
                <a:solidFill>
                  <a:srgbClr val="2C2C2C"/>
                </a:solidFill>
                <a:ea typeface="Pretendard SemiBold"/>
              </a:rPr>
              <a:t>보고서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91700" y="11760200"/>
            <a:ext cx="5969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52600" y="762000"/>
            <a:ext cx="32512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03-02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43100" y="3695700"/>
            <a:ext cx="20510500" cy="10668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1. SMART_PLUS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빅데이터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분석가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직무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역량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교육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체계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설계표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715180"/>
              </p:ext>
            </p:extLst>
          </p:nvPr>
        </p:nvGraphicFramePr>
        <p:xfrm>
          <a:off x="1473200" y="5613400"/>
          <a:ext cx="21484967" cy="6840349"/>
        </p:xfrm>
        <a:graphic>
          <a:graphicData uri="http://schemas.openxmlformats.org/drawingml/2006/table">
            <a:tbl>
              <a:tblPr/>
              <a:tblGrid>
                <a:gridCol w="20311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58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954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634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(Analyst)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직무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역량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역량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교육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과정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설계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7351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지식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1999" b="0" i="0" u="none" strike="noStrike" dirty="0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2000" b="0" i="0" u="none" strike="noStrike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3875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스킬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기술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1999" b="0" i="0" u="none" strike="noStrike" dirty="0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2000" b="0" i="0" u="none" strike="noStrike" dirty="0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172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태도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2000" b="0" i="0" u="none" strike="noStrike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2000" b="0" i="0" u="none" strike="noStrike" dirty="0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52600" y="762000"/>
            <a:ext cx="32512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03-02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30400" y="2679700"/>
            <a:ext cx="20548600" cy="1181100"/>
          </a:xfrm>
          <a:prstGeom prst="rect">
            <a:avLst/>
          </a:prstGeom>
        </p:spPr>
        <p:txBody>
          <a:bodyPr lIns="0" tIns="84667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2.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조직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구성원의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활동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평가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기준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5592615"/>
              </p:ext>
            </p:extLst>
          </p:nvPr>
        </p:nvGraphicFramePr>
        <p:xfrm>
          <a:off x="1270000" y="4394200"/>
          <a:ext cx="21868394" cy="8290790"/>
        </p:xfrm>
        <a:graphic>
          <a:graphicData uri="http://schemas.openxmlformats.org/drawingml/2006/table">
            <a:tbl>
              <a:tblPr/>
              <a:tblGrid>
                <a:gridCol w="19905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75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219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35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46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1120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관점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(BSC)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KPI (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성과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지표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KPI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예시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가중치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(S/A/B)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591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고객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1591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프로세스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1591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학습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성장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ko-KR" sz="2133" b="0" i="0" u="none" strike="noStrike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1591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재무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ko-KR" sz="2133" b="0" i="0" u="none" strike="noStrike" dirty="0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1591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참고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39900" y="762000"/>
            <a:ext cx="32766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04-01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17700" y="3060700"/>
            <a:ext cx="20548600" cy="12192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SMART_PLUS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장애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관리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이슈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가용성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대응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방안표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7485943"/>
              </p:ext>
            </p:extLst>
          </p:nvPr>
        </p:nvGraphicFramePr>
        <p:xfrm>
          <a:off x="1257300" y="4762500"/>
          <a:ext cx="21877606" cy="7757535"/>
        </p:xfrm>
        <a:graphic>
          <a:graphicData uri="http://schemas.openxmlformats.org/drawingml/2006/table">
            <a:tbl>
              <a:tblPr/>
              <a:tblGrid>
                <a:gridCol w="1041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912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253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79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39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0638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번호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SMART_PLUS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이슈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NCS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원인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장애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유형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위험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긴급도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장애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가용성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대응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03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2133" b="0" i="0" u="none" strike="noStrike" dirty="0">
                        <a:solidFill>
                          <a:srgbClr val="515151"/>
                        </a:solidFill>
                        <a:latin typeface="Pretendard SemiBold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2133" b="0" i="0" u="none" strike="noStrike" dirty="0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2133" b="0" i="0" u="none" strike="noStrike">
                        <a:solidFill>
                          <a:srgbClr val="515151"/>
                        </a:solidFill>
                        <a:latin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2133" b="0" i="0" u="none" strike="noStrike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503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2133" b="0" i="0" u="none" strike="noStrike" dirty="0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2133" b="0" i="0" u="none" strike="noStrike" dirty="0">
                        <a:solidFill>
                          <a:srgbClr val="515151"/>
                        </a:solidFill>
                        <a:latin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2133" b="0" i="0" u="none" strike="noStrike" dirty="0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03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ko-KR" sz="2133" b="0" i="0" u="none" strike="noStrike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2133" b="0" i="0" u="none" strike="noStrike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2133" b="0" i="0" u="none" strike="noStrike">
                        <a:solidFill>
                          <a:srgbClr val="515151"/>
                        </a:solidFill>
                        <a:latin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endParaRPr lang="ko-KR" sz="2133" b="0" i="0" u="none" strike="noStrike" dirty="0">
                        <a:solidFill>
                          <a:srgbClr val="515151"/>
                        </a:solidFill>
                        <a:ea typeface="Pretendard Semi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27200" y="762000"/>
            <a:ext cx="32766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04-02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17700" y="3060700"/>
            <a:ext cx="20535900" cy="12192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1. SMART_PLUS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서비스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수준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협약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(SLA)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평가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지표표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382546"/>
              </p:ext>
            </p:extLst>
          </p:nvPr>
        </p:nvGraphicFramePr>
        <p:xfrm>
          <a:off x="1485900" y="4572000"/>
          <a:ext cx="21451178" cy="8002523"/>
        </p:xfrm>
        <a:graphic>
          <a:graphicData uri="http://schemas.openxmlformats.org/drawingml/2006/table">
            <a:tbl>
              <a:tblPr/>
              <a:tblGrid>
                <a:gridCol w="28721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52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522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4522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5222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0922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측정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가중치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총합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100%)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측정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주기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최소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86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2133" b="0" i="0" u="none" strike="noStrike" dirty="0">
                        <a:solidFill>
                          <a:srgbClr val="515151"/>
                        </a:solidFill>
                        <a:latin typeface="Pretendard SemiBold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386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2133" b="0" i="0" u="none" strike="noStrike" dirty="0">
                        <a:solidFill>
                          <a:srgbClr val="515151"/>
                        </a:solidFill>
                        <a:latin typeface="Pretendard SemiBold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386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2133" b="0" i="0" u="none" strike="noStrike">
                        <a:solidFill>
                          <a:srgbClr val="515151"/>
                        </a:solidFill>
                        <a:latin typeface="Pretendard SemiBold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386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2133" b="0" i="0" u="none" strike="noStrike">
                        <a:solidFill>
                          <a:srgbClr val="515151"/>
                        </a:solidFill>
                        <a:latin typeface="Pretendard SemiBold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386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27200" y="762000"/>
            <a:ext cx="32766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04-02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17700" y="2946400"/>
            <a:ext cx="20548600" cy="12192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2. SMART_PLUS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핵심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구성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요소의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변경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관리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계획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485900" y="4432300"/>
          <a:ext cx="21374100" cy="8140700"/>
        </p:xfrm>
        <a:graphic>
          <a:graphicData uri="http://schemas.openxmlformats.org/drawingml/2006/table">
            <a:tbl>
              <a:tblPr/>
              <a:tblGrid>
                <a:gridCol w="27434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389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522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367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858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대상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자산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이슈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모델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304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알고리즘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(ML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(Accuracy 85%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새로운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MLOps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버전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(Recommendation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테이블의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Algo_Version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재학습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파이프라인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주도로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재학습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배포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A/B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PM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승인하에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배포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304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스키마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테이블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항목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새로운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Open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거버넌스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스키마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보고서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스키마가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연관된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 ETL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프로세스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ML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엔지니어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주도로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롤백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(Rollback)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스키마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즉시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롤백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문서화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6304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종료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인터페이스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(File 10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참고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네이버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쇼핑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정기적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의존성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모니터링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$\text{API}$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코드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시간을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주기적으로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모니터링하여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감지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$\text{API}$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종료될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즉시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투입할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문서화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6304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용량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OS/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버전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업그레이드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위원회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승인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절차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의무화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스토리지에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Scale-out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주기적으로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실행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점검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중단이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작업은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최소화하고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반드시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(DR)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함께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2743200"/>
            <a:ext cx="22720300" cy="8229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92800" y="2501900"/>
            <a:ext cx="3771900" cy="2006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2400" y="8877300"/>
            <a:ext cx="3606800" cy="9779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781800" y="9144000"/>
            <a:ext cx="3022600" cy="4318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399" b="0" i="0" u="none" strike="noStrike">
                <a:solidFill>
                  <a:srgbClr val="FFFFFF"/>
                </a:solidFill>
                <a:latin typeface="Pretendard Medium"/>
              </a:rPr>
              <a:t>2</a:t>
            </a:r>
            <a:r>
              <a:rPr lang="ko-KR" sz="2399" b="0" i="0" u="none" strike="noStrike">
                <a:solidFill>
                  <a:srgbClr val="FFFFFF"/>
                </a:solidFill>
                <a:ea typeface="Pretendard Medium"/>
              </a:rPr>
              <a:t>조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3500" y="8877300"/>
            <a:ext cx="3606800" cy="977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515600" y="9144000"/>
            <a:ext cx="3022600" cy="4318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399" b="0" i="0" u="none" strike="noStrike">
                <a:solidFill>
                  <a:srgbClr val="180D0A"/>
                </a:solidFill>
                <a:ea typeface="Pretendard Medium"/>
              </a:rPr>
              <a:t>윤태현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44600" y="8877300"/>
            <a:ext cx="3606800" cy="9779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4236700" y="9144000"/>
            <a:ext cx="3022600" cy="4318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399" b="0" i="0" u="none" strike="noStrike">
                <a:solidFill>
                  <a:srgbClr val="180D0A"/>
                </a:solidFill>
                <a:ea typeface="Pretendard Medium"/>
              </a:rPr>
              <a:t>전익환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170900" y="10769600"/>
            <a:ext cx="2489200" cy="355600"/>
          </a:xfrm>
          <a:prstGeom prst="rect">
            <a:avLst/>
          </a:prstGeom>
        </p:spPr>
        <p:txBody>
          <a:bodyPr lIns="0" tIns="12700" rIns="0" bIns="0" rtlCol="0" anchor="t"/>
          <a:lstStyle/>
          <a:p>
            <a:pPr lvl="0" algn="r">
              <a:lnSpc>
                <a:spcPct val="107899"/>
              </a:lnSpc>
            </a:pPr>
            <a:r>
              <a:rPr lang="en" sz="2000" b="0" i="0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542500" y="9817100"/>
            <a:ext cx="596900" cy="685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418300" y="2743200"/>
            <a:ext cx="2120900" cy="14859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5715000" y="5372100"/>
            <a:ext cx="12966700" cy="2374900"/>
          </a:xfrm>
          <a:prstGeom prst="rect">
            <a:avLst/>
          </a:prstGeom>
        </p:spPr>
        <p:txBody>
          <a:bodyPr lIns="0" tIns="169333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13333" b="0" i="0" u="none" strike="noStrike">
                <a:solidFill>
                  <a:srgbClr val="180D0A"/>
                </a:solidFill>
                <a:latin typeface="Pretendard Bold"/>
              </a:rPr>
              <a:t> 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1500" y="2540000"/>
            <a:ext cx="35560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2115800" y="18796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95000" y="2806700"/>
            <a:ext cx="3441700" cy="5715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품질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관리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45800" y="3683000"/>
            <a:ext cx="3670300" cy="25781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품질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기준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정의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품질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이슈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분석표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데이터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생명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주기별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품질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방안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계획표</a:t>
            </a:r>
          </a:p>
          <a:p>
            <a:pPr lvl="0" algn="l">
              <a:lnSpc>
                <a:spcPct val="149400"/>
              </a:lnSpc>
            </a:pPr>
            <a:endParaRPr lang="ko-KR" sz="2466" b="0" i="0" u="none" strike="noStrike">
              <a:solidFill>
                <a:srgbClr val="2C2C2C"/>
              </a:solidFill>
              <a:ea typeface="Pretendard Regular"/>
            </a:endParaRP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54400" y="7289800"/>
            <a:ext cx="3556000" cy="254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7551400" y="66294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179800" y="7556500"/>
            <a:ext cx="3517900" cy="5715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운영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관리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281400" y="8458200"/>
            <a:ext cx="5092700" cy="15621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장애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이슈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가용성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대응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방안표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서비스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수준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협약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(SLA)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평가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지표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핵심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구성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요소의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변경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계획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54400" y="2540000"/>
            <a:ext cx="3556000" cy="254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7551400" y="18796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408400" y="2806700"/>
            <a:ext cx="3060700" cy="5715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보안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관리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281400" y="3708400"/>
            <a:ext cx="4000500" cy="14478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개인정보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비식별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조치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계획표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수명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주기별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보안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위험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방안표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1500" y="7289800"/>
            <a:ext cx="3556000" cy="254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2115800" y="66294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023600" y="7556500"/>
            <a:ext cx="2984500" cy="5715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조직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수립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642600" y="8432800"/>
            <a:ext cx="4241800" cy="26924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조직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구성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핵심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업무의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역할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책임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할당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빅데이터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분석가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직무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역량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교육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체계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설계표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조직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구성원의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활동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평가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기준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2667000" y="6146800"/>
            <a:ext cx="6400800" cy="1422400"/>
          </a:xfrm>
          <a:prstGeom prst="rect">
            <a:avLst/>
          </a:prstGeom>
        </p:spPr>
        <p:txBody>
          <a:bodyPr lIns="0" tIns="101597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7998" b="0" i="0" u="none" strike="noStrike">
                <a:solidFill>
                  <a:srgbClr val="180D0A"/>
                </a:solidFill>
                <a:latin typeface="Pretendard SemiBold"/>
              </a:rPr>
              <a:t>CONTENTS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1400" y="762000"/>
            <a:ext cx="2120900" cy="1485900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21120100" y="12661900"/>
            <a:ext cx="2489200" cy="355600"/>
          </a:xfrm>
          <a:prstGeom prst="rect">
            <a:avLst/>
          </a:prstGeom>
        </p:spPr>
        <p:txBody>
          <a:bodyPr lIns="0" tIns="12700" rIns="0" bIns="0" rtlCol="0" anchor="t"/>
          <a:lstStyle/>
          <a:p>
            <a:pPr lvl="0" algn="r">
              <a:lnSpc>
                <a:spcPct val="107899"/>
              </a:lnSpc>
            </a:pPr>
            <a:r>
              <a:rPr lang="en" sz="2000" b="0" i="0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id="24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491700" y="11760200"/>
            <a:ext cx="5969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79600" y="762000"/>
            <a:ext cx="29845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01-01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829300" y="2946400"/>
            <a:ext cx="12738100" cy="1485900"/>
          </a:xfrm>
          <a:prstGeom prst="rect">
            <a:avLst/>
          </a:prstGeom>
        </p:spPr>
        <p:txBody>
          <a:bodyPr lIns="0" tIns="93131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품질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기준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정의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485900" y="5118100"/>
          <a:ext cx="21463000" cy="6578600"/>
        </p:xfrm>
        <a:graphic>
          <a:graphicData uri="http://schemas.openxmlformats.org/drawingml/2006/table">
            <a:tbl>
              <a:tblPr/>
              <a:tblGrid>
                <a:gridCol w="2817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06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420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802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관점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NCS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정의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SMART_PLUS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예시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유용성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사용자에게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부합하는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가치를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문제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해결에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실질적인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도움을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정도를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의미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(Specific)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전환율이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증가해야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(Achievable)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80%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이상이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만족하며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재이용해야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적시성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시점에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없이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정도를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의미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(Measurable)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시간이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5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이내로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(Time-bound)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이내에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정확성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없이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현실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세계의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정확하게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예측값이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값과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일치하는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정도를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의미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(Reliable)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유효성이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99%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보장되어야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(Usable)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지표인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(Accuracy)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85%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이상을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79600" y="762000"/>
            <a:ext cx="29972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01-02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816600" y="2755900"/>
            <a:ext cx="12738100" cy="1485900"/>
          </a:xfrm>
          <a:prstGeom prst="rect">
            <a:avLst/>
          </a:prstGeom>
        </p:spPr>
        <p:txBody>
          <a:bodyPr lIns="0" tIns="93131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품질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관리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이슈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분석표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485900" y="4648200"/>
          <a:ext cx="21564600" cy="7785100"/>
        </p:xfrm>
        <a:graphic>
          <a:graphicData uri="http://schemas.openxmlformats.org/drawingml/2006/table">
            <a:tbl>
              <a:tblPr/>
              <a:tblGrid>
                <a:gridCol w="18178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1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811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811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82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유형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이슈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(SMART_PLUS)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원인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(NCS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업무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영향도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4982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적시성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요구하는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5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1.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급증에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따른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2.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복잡한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ML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신경망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대규모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지연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증가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저하로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전환율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하락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인력의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긴급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장애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4982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정확성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비정확성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선호도와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낮은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1.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부정합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Product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불일치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2.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미반영으로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(85%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하락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의사결정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하락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재구매율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하락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증가로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손실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재학습에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리소스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투입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4982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보안성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오남용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미흡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1.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노출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2.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미적용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요구사항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R-005)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누락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취약점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발생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과태료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(GDPR,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개인정보보호법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 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신뢰도와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치명적인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손상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재정비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79600" y="762000"/>
            <a:ext cx="29972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01-03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43100" y="2679700"/>
            <a:ext cx="20510500" cy="10668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SMART_PLUS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데이터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생명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주기별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품질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관리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방안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계획표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231900" y="4241800"/>
          <a:ext cx="21920200" cy="8369300"/>
        </p:xfrm>
        <a:graphic>
          <a:graphicData uri="http://schemas.openxmlformats.org/drawingml/2006/table">
            <a:tbl>
              <a:tblPr/>
              <a:tblGrid>
                <a:gridCol w="1330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0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708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523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0802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수명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비정형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반정형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기록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6765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수집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유효성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무결성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유효성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형식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크기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유효성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(File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업로드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무결성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전송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Hash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값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비교를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스키마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형식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항목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누락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ID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즉시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저장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일관성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파일에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엄격히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일관성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URL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메타데이터의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데이터베이스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(DB)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와의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일관성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DB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백업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DBMS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주기적인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백업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67656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제고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(Vision API)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오류율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데이터셋의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대표성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편향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주기적으로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결측치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이상치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EDA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발견된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결측치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(Null),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오입력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값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정제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ML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Accuracy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모니터링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임계치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67656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활용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적시성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호환성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적합성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로직에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적절하게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반영되는지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A/B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진행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모니터링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Latency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측정하여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인터페이스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호환성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형식의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버전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호환성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제공받는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전송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67656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폐기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완전성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책임성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준수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기한이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만료된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파일은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불가능하도록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담당자를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남겨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책임성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장기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미접속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법규에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따라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보관하거나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마스킹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메타데이터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기록을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DB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안전하게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66900" y="762000"/>
            <a:ext cx="30226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94100" y="2946400"/>
            <a:ext cx="17183100" cy="1181100"/>
          </a:xfrm>
          <a:prstGeom prst="rect">
            <a:avLst/>
          </a:prstGeom>
        </p:spPr>
        <p:txBody>
          <a:bodyPr lIns="0" tIns="84667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SMART_PLUS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개인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정보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비식별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조치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계획표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358900" y="5016500"/>
          <a:ext cx="21742400" cy="7264400"/>
        </p:xfrm>
        <a:graphic>
          <a:graphicData uri="http://schemas.openxmlformats.org/drawingml/2006/table">
            <a:tbl>
              <a:tblPr/>
              <a:tblGrid>
                <a:gridCol w="2971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84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21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772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811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0922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가정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유형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식별자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NCS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비식별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조치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방법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SMART_PLUS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User_ID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(Pseudonymization)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일련번호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User_ID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단계에서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사용하지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않고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임의의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일련번호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(Hash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값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변환하여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Login_ID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이메일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휴대폰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직접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or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(Deletion/Pseudonymization)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데이터셋에서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Login_ID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필드를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완전히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제거하고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User_ID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값만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지성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건성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복합성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프로파일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건강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범주화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(Categorization) or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총계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(Aggregation)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광범위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범주화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세분화된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', 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광범위한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카테고리로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묶어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나이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(Age)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프로파일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준식별자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다른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범주화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(Categorization)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연령대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나이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'(25, 30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'20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', '30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범위의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구간으로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변환하여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Review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텍스트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준식별자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마스킹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(Masking)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(Substitution)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마스킹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텍스트에서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연락처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단어를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표현식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(Regex)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마스킹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'OOO'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54200" y="762000"/>
            <a:ext cx="30226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55800" y="2578100"/>
            <a:ext cx="20472400" cy="10668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SMART_PLUS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수명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주기별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보안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위험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관리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방안표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155700" y="3822700"/>
          <a:ext cx="22109434" cy="8955602"/>
        </p:xfrm>
        <a:graphic>
          <a:graphicData uri="http://schemas.openxmlformats.org/drawingml/2006/table">
            <a:tbl>
              <a:tblPr/>
              <a:tblGrid>
                <a:gridCol w="1438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14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22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269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24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643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638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7669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수명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보안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대상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자산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주요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위협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요소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위협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취약점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발생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손실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영향도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위험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수준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관점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대응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수집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중간자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(MITM)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통신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도청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가로채기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위협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API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취약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보통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통신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존재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전송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통신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통신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구간에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HTTPS/SSL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API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OAuth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토큰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저장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DB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실패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없는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미인가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DB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비인가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보통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대량의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DB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컬럼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레벨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DB/File Server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원칙에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따라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(Notebook),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ML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가중치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환경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데이터셋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ML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탈취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비식별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우회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재식별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노출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낮음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폐쇄망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지적재산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환경은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환경에서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비식별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K-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익명성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비식별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적정성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검토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활용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 Web/App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거부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(DoS/DDoS) : API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B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획득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노출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중단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무결성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Rate Limiting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횟수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설정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출력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무결성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API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폐기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백업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Archive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잔존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포함된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백업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미파기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보통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소홀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보장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물리적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논리적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불가능한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방법으로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완전히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준수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기록을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54200" y="762000"/>
            <a:ext cx="30480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03-01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30400" y="3314700"/>
            <a:ext cx="20523200" cy="1346200"/>
          </a:xfrm>
          <a:prstGeom prst="rect">
            <a:avLst/>
          </a:prstGeom>
        </p:spPr>
        <p:txBody>
          <a:bodyPr lIns="0" tIns="84667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1. SMART_PLUS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조직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구성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422400" y="5194300"/>
          <a:ext cx="21548090" cy="7319820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810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669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직무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명칭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NCS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직무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역할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설명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프로젝트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관리자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(PM)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프로젝트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프로젝트의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요소를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총괄적으로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목표를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달성한다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이해관계자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엔지니어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비즈니스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간의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요구사항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의사소통을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조율하고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리소스를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배분한다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기획자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(Planner)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비즈니스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전환율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재구매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달성을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산출물을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정의하고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로드맵을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수립한다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요구사항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현업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부서의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요구사항을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구체적인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과제로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명세화한다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(RQ-01, RQ-02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분석가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(Analyst)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정제된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탐색적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(EDA)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수행하고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로지스틱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랜덤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포레스트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최적의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머신러닝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개발하며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(Accuracy, ROC-AUC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검증한다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인사이트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비즈니스적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의미를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해석하고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방안을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제시한다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엔지니어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(Engineer)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Hadoop, Spark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구축하고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운영하며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파이프라인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안정성을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확보한다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대용량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적시적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효율적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아키텍처를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설계하고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운영한다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(File 7, 10, 11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54200" y="762000"/>
            <a:ext cx="30480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03-01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30400" y="3314700"/>
            <a:ext cx="20523200" cy="1346200"/>
          </a:xfrm>
          <a:prstGeom prst="rect">
            <a:avLst/>
          </a:prstGeom>
        </p:spPr>
        <p:txBody>
          <a:bodyPr lIns="0" tIns="84667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2. SMART_PLUS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핵심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업무의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역할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책임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할당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8757293"/>
              </p:ext>
            </p:extLst>
          </p:nvPr>
        </p:nvGraphicFramePr>
        <p:xfrm>
          <a:off x="1257300" y="5067300"/>
          <a:ext cx="21832276" cy="7576306"/>
        </p:xfrm>
        <a:graphic>
          <a:graphicData uri="http://schemas.openxmlformats.org/drawingml/2006/table">
            <a:tbl>
              <a:tblPr/>
              <a:tblGrid>
                <a:gridCol w="10607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63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63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0630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063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2988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업무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정의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(SMART_PLUS)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PM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기획자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분석가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엔지니어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071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071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071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071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071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6071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6071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6071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6071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2353</Words>
  <Application>Microsoft Office PowerPoint</Application>
  <PresentationFormat>사용자 지정</PresentationFormat>
  <Paragraphs>324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Pretendard Regular</vt:lpstr>
      <vt:lpstr>Arial</vt:lpstr>
      <vt:lpstr>Pretendard Bold</vt:lpstr>
      <vt:lpstr>Pretendard SemiBold</vt:lpstr>
      <vt:lpstr>Pretendard Medium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FullName</cp:lastModifiedBy>
  <cp:revision>2</cp:revision>
  <dcterms:created xsi:type="dcterms:W3CDTF">2006-08-16T00:00:00Z</dcterms:created>
  <dcterms:modified xsi:type="dcterms:W3CDTF">2025-10-20T03:09:08Z</dcterms:modified>
</cp:coreProperties>
</file>

<file path=docProps/thumbnail.jpeg>
</file>